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9456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ลักษณะสีอ่อน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สไตล์สีปานกลาง 4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สไตล์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สไตล์สีอ่อน 3 - เน้น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27F97BB-C833-4FB7-BDE5-3F7075034690}" styleName="สไตล์ธีม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สไตล์สีอ่อน 2 - เน้น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สไตล์สีอ่อน 2 - เน้น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สไตล์สีอ่อน 3 - เน้น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06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432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612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1791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3253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105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7391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1296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5132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512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528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175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10E4-9530-4F2C-A252-170E4D1F9238}" type="datetimeFigureOut">
              <a:rPr lang="th-TH" smtClean="0"/>
              <a:t>26/12/68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D094-C467-410E-9A9D-72E79D8990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4429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pgss.ac.th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257257" y="286403"/>
            <a:ext cx="2632814" cy="76944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</a:t>
            </a:r>
            <a:r>
              <a:rPr kumimoji="0" lang="th-TH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โรงเรียนกีฬาจังหวัดลำปาง</a:t>
            </a:r>
            <a:endParaRPr kumimoji="0" 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Niramit AS" pitchFamily="2" charset="-34"/>
              <a:cs typeface="TH Niramit AS" pitchFamily="2" charset="-34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Lampang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Sports School</a:t>
            </a:r>
            <a:endParaRPr kumimoji="0" 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 flipV="1">
            <a:off x="6694028" y="338504"/>
            <a:ext cx="336437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  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      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-JS Hariphan"/>
                <a:ea typeface="Cordia New" pitchFamily="34" charset="-34"/>
                <a:cs typeface="Angsana New" pitchFamily="18" charset="-34"/>
              </a:rPr>
              <a:t> </a:t>
            </a: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7" name="ม้วนกระดาษแนวนอน 16"/>
          <p:cNvSpPr/>
          <p:nvPr/>
        </p:nvSpPr>
        <p:spPr>
          <a:xfrm>
            <a:off x="3826984" y="95584"/>
            <a:ext cx="2310801" cy="448705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th-TH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วันเวลา และสถานที่รับสมัคร</a:t>
            </a:r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6673994" y="5949280"/>
            <a:ext cx="3017990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th-TH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สังกัดมหาวิทยาลัยการกีฬาแห่งชาติ </a:t>
            </a:r>
            <a:br>
              <a:rPr lang="th-TH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</a:br>
            <a:r>
              <a:rPr lang="th-TH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กระทรวงการท่องเที่ยวและกีฬา</a:t>
            </a:r>
            <a:endParaRPr kumimoji="0" 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6595214" y="2946430"/>
            <a:ext cx="3175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5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JS Wansika" panose="02000000000000000000" pitchFamily="50" charset="0"/>
                <a:cs typeface="JS Wansika" panose="02000000000000000000" pitchFamily="50" charset="0"/>
              </a:rPr>
              <a:t>“</a:t>
            </a:r>
            <a:r>
              <a:rPr lang="th-TH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JS Wansika" panose="02000000000000000000" pitchFamily="50" charset="0"/>
                <a:cs typeface="JS Wansika" panose="02000000000000000000" pitchFamily="50" charset="0"/>
              </a:rPr>
              <a:t>เราคือสถานศึกษาที่พัฒนา                         ผู้มีความสามารถด้านกีฬา”</a:t>
            </a:r>
          </a:p>
        </p:txBody>
      </p:sp>
      <p:sp>
        <p:nvSpPr>
          <p:cNvPr id="46" name="AutoShape 1"/>
          <p:cNvSpPr>
            <a:spLocks noChangeArrowheads="1"/>
          </p:cNvSpPr>
          <p:nvPr/>
        </p:nvSpPr>
        <p:spPr bwMode="auto">
          <a:xfrm>
            <a:off x="6714576" y="3699847"/>
            <a:ext cx="3076736" cy="1817385"/>
          </a:xfrm>
          <a:prstGeom prst="roundRect">
            <a:avLst/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ติดต่อ.... </a:t>
            </a:r>
            <a:r>
              <a:rPr lang="th-TH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398/35 ม.15 ต.บ่อแฮ</a:t>
            </a:r>
            <a:r>
              <a:rPr lang="th-TH" sz="1600" dirty="0" err="1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้ว</a:t>
            </a:r>
            <a:r>
              <a:rPr lang="th-TH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อ.เมือง </a:t>
            </a:r>
            <a:br>
              <a:rPr lang="th-TH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</a:br>
            <a:r>
              <a:rPr lang="th-TH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              จ.ลำปาง</a:t>
            </a:r>
            <a:r>
              <a:rPr lang="en-US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 52100</a:t>
            </a:r>
            <a:endParaRPr lang="en-US" sz="1600" dirty="0">
              <a:latin typeface="TH Niramit AS" pitchFamily="2" charset="-34"/>
              <a:cs typeface="TH Niramit AS" pitchFamily="2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h-TH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โทรศัพท์ </a:t>
            </a:r>
            <a:r>
              <a:rPr lang="en-US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: </a:t>
            </a:r>
            <a:r>
              <a:rPr lang="en-US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054-231274 – 5           </a:t>
            </a:r>
            <a:endParaRPr lang="en-US" sz="1600" dirty="0">
              <a:latin typeface="TH Niramit AS" pitchFamily="2" charset="-34"/>
              <a:cs typeface="TH Niramit AS" pitchFamily="2" charset="-34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โทรสาร </a:t>
            </a:r>
            <a:r>
              <a:rPr lang="en-US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:  </a:t>
            </a:r>
            <a:r>
              <a:rPr lang="en-US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054-231273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เว็บไซต์ </a:t>
            </a:r>
            <a:r>
              <a:rPr lang="en-US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:  </a:t>
            </a:r>
            <a:r>
              <a:rPr lang="en-US" sz="1600" dirty="0">
                <a:latin typeface="TH Niramit AS" pitchFamily="2" charset="-34"/>
                <a:ea typeface="Cordia New" pitchFamily="34" charset="-34"/>
                <a:cs typeface="TH Niramit AS" pitchFamily="2" charset="-34"/>
                <a:hlinkClick r:id="rId3"/>
              </a:rPr>
              <a:t>www.lpgss.ac.th</a:t>
            </a:r>
            <a:br>
              <a:rPr lang="th-TH" sz="1600" dirty="0">
                <a:latin typeface="TH Niramit AS" pitchFamily="2" charset="-34"/>
                <a:cs typeface="TH Niramit AS" pitchFamily="2" charset="-34"/>
              </a:rPr>
            </a:br>
            <a:r>
              <a:rPr lang="th-TH" sz="1600" b="1" dirty="0" err="1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เฟซบุ๊ก</a:t>
            </a:r>
            <a:r>
              <a:rPr lang="th-TH" sz="160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 </a:t>
            </a:r>
            <a:r>
              <a:rPr lang="en-US" sz="145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:</a:t>
            </a:r>
            <a:r>
              <a:rPr lang="th-TH" sz="1450" b="1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 </a:t>
            </a:r>
            <a:r>
              <a:rPr lang="th-TH" sz="145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โรงเรียนกีฬาจังหวัดลำปาง ยินดีต้อนรับ</a:t>
            </a:r>
            <a:br>
              <a:rPr lang="th-TH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</a:br>
            <a:br>
              <a:rPr lang="th-TH" sz="1600" dirty="0">
                <a:latin typeface="TH Niramit AS" pitchFamily="2" charset="-34"/>
                <a:ea typeface="Cordia New" pitchFamily="34" charset="-34"/>
                <a:cs typeface="TH Niramit AS" pitchFamily="2" charset="-34"/>
              </a:rPr>
            </a:br>
            <a:endParaRPr lang="th-TH" sz="1600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42" name="กล่องข้อความ 41"/>
          <p:cNvSpPr txBox="1"/>
          <p:nvPr/>
        </p:nvSpPr>
        <p:spPr>
          <a:xfrm>
            <a:off x="3504937" y="649335"/>
            <a:ext cx="2954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1. </a:t>
            </a: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รับสมัครระหว่างวันที่</a:t>
            </a:r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 5 </a:t>
            </a: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ม.ค.</a:t>
            </a:r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 – 6 </a:t>
            </a: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ก.พ. </a:t>
            </a:r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2569</a:t>
            </a:r>
          </a:p>
          <a:p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2. </a:t>
            </a: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สถานที่รับสมัคร โรงเรียนกีฬาจังหวัดลำปาง หรือสมัครทางไปรษณีย์โดยผู้สมัครต้องกรอกใบสมัคร    ให้ครบและแนบเอกสารการสมัคร</a:t>
            </a:r>
            <a:endParaRPr lang="en-US" sz="15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r>
              <a:rPr lang="en-US" sz="15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**</a:t>
            </a:r>
            <a:r>
              <a:rPr lang="th-TH" sz="15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หมายเหตุ</a:t>
            </a:r>
            <a:r>
              <a:rPr lang="en-US" sz="1500" b="1" u="sng" dirty="0">
                <a:latin typeface="TH Niramit AS" panose="02000506000000020004" pitchFamily="2" charset="-34"/>
                <a:cs typeface="TH Niramit AS" panose="02000506000000020004" pitchFamily="2" charset="-34"/>
              </a:rPr>
              <a:t>**</a:t>
            </a:r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 </a:t>
            </a: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  การสมัครทางไปรษณีย์จะถือว่า</a:t>
            </a:r>
            <a:b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</a:b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วันศุกร์ที่ </a:t>
            </a:r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30</a:t>
            </a:r>
            <a:r>
              <a:rPr lang="th-TH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 ม.ค.</a:t>
            </a:r>
            <a:r>
              <a:rPr lang="en-US" sz="1500" dirty="0">
                <a:latin typeface="TH Niramit AS" panose="02000506000000020004" pitchFamily="2" charset="-34"/>
                <a:cs typeface="TH Niramit AS" panose="02000506000000020004" pitchFamily="2" charset="-34"/>
              </a:rPr>
              <a:t> 2569 </a:t>
            </a:r>
            <a:r>
              <a:rPr lang="th-TH" sz="1500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ที่ทำการไปรษณีย์ต้นทางประทับตราลงรับเป็นวันสุดท้ายของการรับสมัครทางไปรษณีย์   </a:t>
            </a:r>
            <a:endParaRPr lang="en-US" sz="15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55" name="ม้วนกระดาษแนวนอน 54"/>
          <p:cNvSpPr/>
          <p:nvPr/>
        </p:nvSpPr>
        <p:spPr>
          <a:xfrm>
            <a:off x="4000346" y="2870581"/>
            <a:ext cx="1981730" cy="414403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h-TH" sz="1600" b="1" dirty="0"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ลักษณะของโรงเรียน</a:t>
            </a:r>
            <a:endParaRPr kumimoji="0" lang="th-TH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latin typeface="TH Niramit AS" pitchFamily="2" charset="-34"/>
              <a:ea typeface="Cordia New" pitchFamily="34" charset="-34"/>
              <a:cs typeface="TH Niramit AS" pitchFamily="2" charset="-34"/>
            </a:endParaRPr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3411309" y="3356992"/>
            <a:ext cx="31143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 defTabSz="450850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   เป็นโรงเรียนประจำ (กิน-นอน) ที่รัฐบาลให้ทุน</a:t>
            </a:r>
            <a:br>
              <a:rPr lang="th-TH" sz="1500" dirty="0">
                <a:latin typeface="TH Niramit AS" pitchFamily="2" charset="-34"/>
                <a:cs typeface="TH Niramit AS" pitchFamily="2" charset="-34"/>
              </a:rPr>
            </a:b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เป็นค่าอาหาร ค่าอุปกรณ์การเรียน ค่าอุปกรณ์กีฬา เสื้อผ้าเครื่องแต่งกาย เปิดการเรียนการสอนระดับมัธยมศึกษาปีที่ 1 ถึง มัธยมศึกษาปีที่ 6 </a:t>
            </a:r>
          </a:p>
        </p:txBody>
      </p:sp>
      <p:sp>
        <p:nvSpPr>
          <p:cNvPr id="57" name="ม้วนกระดาษแนวนอน 56"/>
          <p:cNvSpPr/>
          <p:nvPr/>
        </p:nvSpPr>
        <p:spPr>
          <a:xfrm>
            <a:off x="590250" y="2923383"/>
            <a:ext cx="2248139" cy="422547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h-TH" sz="1600" b="1" dirty="0"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วัตถุประสงค์ของโรงเรียนกีฬา</a:t>
            </a:r>
            <a:endParaRPr kumimoji="0" lang="th-TH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latin typeface="TH Niramit AS" pitchFamily="2" charset="-34"/>
              <a:ea typeface="Cordia New" pitchFamily="34" charset="-34"/>
              <a:cs typeface="TH Niramit AS" pitchFamily="2" charset="-34"/>
            </a:endParaRPr>
          </a:p>
        </p:txBody>
      </p:sp>
      <p:sp>
        <p:nvSpPr>
          <p:cNvPr id="58" name="สี่เหลี่ยมผืนผ้า 57"/>
          <p:cNvSpPr/>
          <p:nvPr/>
        </p:nvSpPr>
        <p:spPr>
          <a:xfrm>
            <a:off x="197103" y="3339808"/>
            <a:ext cx="303443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1. เพื่อจัดการศึกษาให้นักเรียนที่มีความสามารถ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พิเศษทางการกีฬาในระดับการศึกษา ขั้นพื้นฐาน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2. เพื่อเตรียมและผลิตนักกีฬาไปสู่ความเป็นเลิศ</a:t>
            </a:r>
            <a:br>
              <a:rPr lang="th-TH" sz="1500" dirty="0">
                <a:latin typeface="TH Niramit AS" pitchFamily="2" charset="-34"/>
                <a:cs typeface="TH Niramit AS" pitchFamily="2" charset="-34"/>
              </a:rPr>
            </a:b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และอาชีพ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3. เพื่อพัฒนานักกีฬาสู่ความเป็นเลิศและอาชีพ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4. ส่งเสริม สนับสนุนการนำหลักวิทยาศาสตร์การกีฬา</a:t>
            </a:r>
            <a:br>
              <a:rPr lang="th-TH" sz="1500" dirty="0">
                <a:latin typeface="TH Niramit AS" pitchFamily="2" charset="-34"/>
                <a:cs typeface="TH Niramit AS" pitchFamily="2" charset="-34"/>
              </a:rPr>
            </a:b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มาใช้ในการพัฒนานักกีฬา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5. ส่งเสริมและพัฒนาด้านความมีวินัย น้ำใจนักกีฬา </a:t>
            </a:r>
            <a:br>
              <a:rPr lang="th-TH" sz="1500" dirty="0">
                <a:latin typeface="TH Niramit AS" pitchFamily="2" charset="-34"/>
                <a:cs typeface="TH Niramit AS" pitchFamily="2" charset="-34"/>
              </a:rPr>
            </a:b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และคุณลักษณะที่พึงประสงค์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6. ศึกษา ค้นคว้า วิเคราะห์ วิจัย เพื่อพัฒนา ด้านการกีฬาของชาติ</a:t>
            </a:r>
          </a:p>
        </p:txBody>
      </p:sp>
      <p:sp>
        <p:nvSpPr>
          <p:cNvPr id="63" name="ม้วนกระดาษแนวนอน 62"/>
          <p:cNvSpPr/>
          <p:nvPr/>
        </p:nvSpPr>
        <p:spPr>
          <a:xfrm>
            <a:off x="568221" y="116632"/>
            <a:ext cx="2304256" cy="441790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h-TH" sz="1800" b="1" dirty="0"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เกณฑ์การผ่านการคัดเลือก</a:t>
            </a:r>
            <a:endParaRPr kumimoji="0" lang="th-TH" sz="1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latin typeface="TH Niramit AS" pitchFamily="2" charset="-34"/>
              <a:ea typeface="Cordia New" pitchFamily="34" charset="-34"/>
              <a:cs typeface="TH Niramit AS" pitchFamily="2" charset="-34"/>
            </a:endParaRPr>
          </a:p>
        </p:txBody>
      </p:sp>
      <p:sp>
        <p:nvSpPr>
          <p:cNvPr id="64" name="สี่เหลี่ยมผืนผ้า 63"/>
          <p:cNvSpPr/>
          <p:nvPr/>
        </p:nvSpPr>
        <p:spPr>
          <a:xfrm>
            <a:off x="144181" y="620688"/>
            <a:ext cx="302433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ผู้สมัครสอบจะต้องผ่านเกณฑ์การคัดเลือก ดังนี้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1. ผ่านเกณฑ์การสอบภาคปฏิบัติวัดทักษะกีฬา            ที่สมัครสอบ	 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2. ผ่านเกณฑ์การสอบวัดความรู้พื้นฐานทางการเรียนในระดับชั้นที่สมัครสอบ</a:t>
            </a:r>
          </a:p>
          <a:p>
            <a:r>
              <a:rPr lang="th-TH" sz="1500" dirty="0">
                <a:latin typeface="TH Niramit AS" pitchFamily="2" charset="-34"/>
                <a:cs typeface="TH Niramit AS" pitchFamily="2" charset="-34"/>
              </a:rPr>
              <a:t>3. ผ่านเกณฑ์การตรวจสุขภาพ</a:t>
            </a:r>
          </a:p>
          <a:p>
            <a:pPr algn="thaiDist"/>
            <a:r>
              <a:rPr lang="th-TH" sz="1500" dirty="0">
                <a:solidFill>
                  <a:srgbClr val="FF0000"/>
                </a:solidFill>
                <a:latin typeface="TH Niramit AS" pitchFamily="2" charset="-34"/>
                <a:cs typeface="TH Niramit AS" pitchFamily="2" charset="-34"/>
              </a:rPr>
              <a:t>***หมายเหตุ*** </a:t>
            </a: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ผู้สมัครจะต้องผ่านเกณฑ์            การคัดเลือกข้อ 1  จึงจะมีสิทธิ์เข้าสอบตามข้อ 2  และ</a:t>
            </a:r>
            <a:br>
              <a:rPr lang="th-TH" sz="1500" dirty="0">
                <a:latin typeface="TH Niramit AS" pitchFamily="2" charset="-34"/>
                <a:cs typeface="TH Niramit AS" pitchFamily="2" charset="-34"/>
              </a:rPr>
            </a:b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เข้ารับการตรวจสุขภาพตามข้อ 3</a:t>
            </a:r>
          </a:p>
        </p:txBody>
      </p:sp>
      <p:pic>
        <p:nvPicPr>
          <p:cNvPr id="20" name="รูปภาพ 19">
            <a:extLst>
              <a:ext uri="{FF2B5EF4-FFF2-40B4-BE49-F238E27FC236}">
                <a16:creationId xmlns:a16="http://schemas.microsoft.com/office/drawing/2014/main" id="{F7A0CD0B-041E-4701-A126-C6F2EB29A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517" y="126834"/>
            <a:ext cx="612509" cy="646193"/>
          </a:xfrm>
          <a:prstGeom prst="rect">
            <a:avLst/>
          </a:prstGeom>
        </p:spPr>
      </p:pic>
      <p:pic>
        <p:nvPicPr>
          <p:cNvPr id="21" name="รูปภาพ 20" descr="C:\Users\ACER\Desktop\128014346_198916241858206_149168959728951647_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905" y="1340768"/>
            <a:ext cx="2878079" cy="121372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7194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ม้วนกระดาษแนวนอน 27"/>
          <p:cNvSpPr/>
          <p:nvPr/>
        </p:nvSpPr>
        <p:spPr>
          <a:xfrm>
            <a:off x="3667655" y="476672"/>
            <a:ext cx="2628292" cy="585806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th-TH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แผนการรับปีการศึกษา 2569</a:t>
            </a:r>
          </a:p>
        </p:txBody>
      </p:sp>
      <p:sp>
        <p:nvSpPr>
          <p:cNvPr id="19" name="ม้วนกระดาษแนวนอน 18"/>
          <p:cNvSpPr/>
          <p:nvPr/>
        </p:nvSpPr>
        <p:spPr>
          <a:xfrm>
            <a:off x="362430" y="553551"/>
            <a:ext cx="2597310" cy="544353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th-TH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รายละเอียดการรับสมัคร</a:t>
            </a: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394718"/>
              </p:ext>
            </p:extLst>
          </p:nvPr>
        </p:nvGraphicFramePr>
        <p:xfrm>
          <a:off x="3578120" y="1510175"/>
          <a:ext cx="2807360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3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478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ชนิดกีฬา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ม.1</a:t>
                      </a:r>
                      <a:endParaRPr lang="en-US" sz="150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ม.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4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ช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ญ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ช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ญ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</a:t>
                      </a: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กรีฑา 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</a:t>
                      </a: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ยิงธนู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</a:t>
                      </a: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</a:t>
                      </a:r>
                      <a:r>
                        <a:rPr lang="th-TH" sz="1500" b="1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มวยไทยสมัครเล่น</a:t>
                      </a:r>
                      <a:endParaRPr lang="en-US" sz="1500" b="1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-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 มวยสากลสมัครเล่น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 </a:t>
                      </a: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ตะกร้อ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ea typeface="Cordia New" panose="020B0304020202020204" pitchFamily="34" charset="-34"/>
                          <a:cs typeface="TH Niramit AS" panose="02000506000000020004" pitchFamily="2" charset="-34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 </a:t>
                      </a:r>
                      <a:r>
                        <a:rPr lang="th-TH" sz="1500" dirty="0">
                          <a:solidFill>
                            <a:schemeClr val="bg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ฟุตบอล</a:t>
                      </a:r>
                      <a:endParaRPr lang="en-US" sz="1500" dirty="0">
                        <a:solidFill>
                          <a:schemeClr val="bg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Niramit AS" panose="02000506000000020004" pitchFamily="2" charset="-34"/>
                          <a:ea typeface="+mn-ea"/>
                          <a:cs typeface="TH Niramit AS" panose="02000506000000020004" pitchFamily="2" charset="-34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กล่องข้อความ 9"/>
          <p:cNvSpPr txBox="1"/>
          <p:nvPr/>
        </p:nvSpPr>
        <p:spPr>
          <a:xfrm>
            <a:off x="3416308" y="1124744"/>
            <a:ext cx="313098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h-TH" sz="1500" b="1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โรงเรียนกีฬาจังหวัดลำปาง ชนิดกีฬาที่เปิดรับสมัคร</a:t>
            </a:r>
            <a:endParaRPr lang="en-US" sz="15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 rot="10800000">
            <a:off x="6952977" y="1458228"/>
            <a:ext cx="56962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h-TH" dirty="0"/>
          </a:p>
        </p:txBody>
      </p:sp>
      <p:sp>
        <p:nvSpPr>
          <p:cNvPr id="42" name="Rectangle 29"/>
          <p:cNvSpPr>
            <a:spLocks noChangeArrowheads="1"/>
          </p:cNvSpPr>
          <p:nvPr/>
        </p:nvSpPr>
        <p:spPr bwMode="auto">
          <a:xfrm rot="10800000">
            <a:off x="7003862" y="563880"/>
            <a:ext cx="30545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graphicFrame>
        <p:nvGraphicFramePr>
          <p:cNvPr id="52" name="ตาราง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67013"/>
              </p:ext>
            </p:extLst>
          </p:nvPr>
        </p:nvGraphicFramePr>
        <p:xfrm>
          <a:off x="128464" y="1160170"/>
          <a:ext cx="3059314" cy="507181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6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วัน เดือน ปี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รายละเอียด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5 ม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- 6 ก.พ.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รับสมัครตรง</a:t>
                      </a:r>
                      <a:r>
                        <a:rPr lang="en-US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-3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รับสมัครทางไปรษณีย์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  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-3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รับสมัครผ่านมหาวิทยาลัย   การกีฬาแห่งชาติวิทยาเขต / โรงเรียนกีฬา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11 ก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พ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ประกาศรายชื่อผู้มีสิทธิ์สอบ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7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4 ก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พ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การทดสอบภาคปฏิบัติ </a:t>
                      </a:r>
                      <a:endParaRPr lang="en-US" sz="1400" dirty="0">
                        <a:effectLst/>
                        <a:latin typeface="TH Niramit AS" panose="02000506000000020004" pitchFamily="2" charset="-34"/>
                        <a:cs typeface="TH Niramit AS" panose="02000506000000020004" pitchFamily="2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(ทดสอบสมรรถภาพทางกาย ความถนัดและความสามารถทางทักษะกีฬา)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7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18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ก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พ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ประกาศรายชื่อผู้ผ่านเกณฑ์                   การสอบภาคปฏิบัติ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7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21 ก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พ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การสอบวัดความรู้พื้นฐาน  </a:t>
                      </a:r>
                      <a:endParaRPr lang="en-US" sz="1400" dirty="0">
                        <a:effectLst/>
                        <a:latin typeface="TH Niramit AS" panose="02000506000000020004" pitchFamily="2" charset="-34"/>
                        <a:cs typeface="TH Niramit AS" panose="02000506000000020004" pitchFamily="2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ทางการเรียน   </a:t>
                      </a:r>
                      <a:b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</a:b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(เวลา </a:t>
                      </a:r>
                      <a:r>
                        <a:rPr lang="en-US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09.00-12.00 </a:t>
                      </a: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น</a:t>
                      </a:r>
                      <a:r>
                        <a:rPr lang="en-US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) 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7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21 ก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พ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ตรวจสุขภาพ</a:t>
                      </a:r>
                      <a:b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</a:b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(เวลา </a:t>
                      </a:r>
                      <a:r>
                        <a:rPr lang="en-US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13.00-17.00 </a:t>
                      </a: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น</a:t>
                      </a:r>
                      <a:r>
                        <a:rPr lang="en-US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) 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6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3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มี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ประกาศรายชื่อผู้มีสิทธิ์เข้าเรียน</a:t>
                      </a:r>
                      <a:endParaRPr lang="en-US" sz="1400" b="1" dirty="0"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7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มี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.</a:t>
                      </a: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 25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69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tx1"/>
                          </a:solidFill>
                          <a:effectLst/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รายงานตัว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H Niramit AS" panose="02000506000000020004" pitchFamily="2" charset="-34"/>
                        <a:ea typeface="Cordia New" panose="020B0304020202020204" pitchFamily="34" charset="-34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4" name="ม้วนกระดาษแนวนอน 73"/>
          <p:cNvSpPr/>
          <p:nvPr/>
        </p:nvSpPr>
        <p:spPr>
          <a:xfrm>
            <a:off x="6981458" y="448904"/>
            <a:ext cx="2628292" cy="585806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th-TH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หลักฐานการสมัคร</a:t>
            </a:r>
          </a:p>
        </p:txBody>
      </p:sp>
      <p:sp>
        <p:nvSpPr>
          <p:cNvPr id="75" name="สี่เหลี่ยมผืนผ้า 74"/>
          <p:cNvSpPr/>
          <p:nvPr/>
        </p:nvSpPr>
        <p:spPr>
          <a:xfrm>
            <a:off x="6806114" y="902503"/>
            <a:ext cx="304334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sz="1500" dirty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1. ใบสมัครตามแบบฟอร์มของมหาวิทยาลัยการกีฬาแห่งชาติกำหนด รับใบสมัครได้ที่หน่วยรับสมัครหรือดาวน์โหลดใบสมัครได้ทางเว็บไซต์มหาวิทยาลัย     การกีฬาแห่งชาติ (</a:t>
            </a:r>
            <a:r>
              <a:rPr lang="en-US" sz="1500" dirty="0">
                <a:latin typeface="TH Niramit AS" pitchFamily="2" charset="-34"/>
                <a:cs typeface="TH Niramit AS" pitchFamily="2" charset="-34"/>
              </a:rPr>
              <a:t>www.tnsu.ac.th)</a:t>
            </a: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หรือเว็บไซต์โรงเรียนกีฬาจังหวัดลำปาง (</a:t>
            </a:r>
            <a:r>
              <a:rPr lang="en-US" sz="1500" dirty="0">
                <a:latin typeface="TH Niramit AS" pitchFamily="2" charset="-34"/>
                <a:cs typeface="TH Niramit AS" pitchFamily="2" charset="-34"/>
              </a:rPr>
              <a:t>www.lpgss.ac.th)</a:t>
            </a:r>
          </a:p>
          <a:p>
            <a:pPr algn="thaiDist"/>
            <a:r>
              <a:rPr lang="en-US" sz="1500" dirty="0">
                <a:latin typeface="TH Niramit AS" pitchFamily="2" charset="-34"/>
                <a:cs typeface="TH Niramit AS" pitchFamily="2" charset="-34"/>
              </a:rPr>
              <a:t>2. </a:t>
            </a: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รูปถ่าย  ขนาด 1 นิ้ว จำนวน 3 ใบ(ต้องเป็นรูปที่ถ่ายในคราวเดียวกันและถ่ายมาแล้ว ไม่เกิน 6 เดือน)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3. ใบ </a:t>
            </a:r>
            <a:r>
              <a:rPr lang="th-TH" sz="1500" dirty="0" err="1">
                <a:latin typeface="TH Niramit AS" pitchFamily="2" charset="-34"/>
                <a:cs typeface="TH Niramit AS" pitchFamily="2" charset="-34"/>
              </a:rPr>
              <a:t>ปพ</a:t>
            </a:r>
            <a:r>
              <a:rPr lang="th-TH" sz="1500" dirty="0">
                <a:latin typeface="TH Niramit AS" pitchFamily="2" charset="-34"/>
                <a:cs typeface="TH Niramit AS" pitchFamily="2" charset="-34"/>
              </a:rPr>
              <a:t>.1 หรือใบ </a:t>
            </a:r>
            <a:r>
              <a:rPr lang="th-TH" sz="1500" dirty="0" err="1">
                <a:latin typeface="TH Niramit AS" pitchFamily="2" charset="-34"/>
                <a:cs typeface="TH Niramit AS" pitchFamily="2" charset="-34"/>
              </a:rPr>
              <a:t>ปพ</a:t>
            </a:r>
            <a:r>
              <a:rPr lang="th-TH" sz="1500" dirty="0">
                <a:latin typeface="TH Niramit AS" pitchFamily="2" charset="-34"/>
                <a:cs typeface="TH Niramit AS" pitchFamily="2" charset="-34"/>
              </a:rPr>
              <a:t>.7 (หลักฐานที่แสดงว่าสำเร็จการศึกษาหรือกำลังศึกษาอยู่)</a:t>
            </a:r>
          </a:p>
          <a:p>
            <a:r>
              <a:rPr lang="th-TH" sz="1500" dirty="0">
                <a:latin typeface="TH Niramit AS" pitchFamily="2" charset="-34"/>
                <a:cs typeface="TH Niramit AS" pitchFamily="2" charset="-34"/>
              </a:rPr>
              <a:t>4. สำเนาทะเบียนบ้านนักเรียน พร้อมฉบับจริง </a:t>
            </a:r>
          </a:p>
          <a:p>
            <a:r>
              <a:rPr lang="th-TH" sz="1500" dirty="0">
                <a:latin typeface="TH Niramit AS" pitchFamily="2" charset="-34"/>
                <a:cs typeface="TH Niramit AS" pitchFamily="2" charset="-34"/>
              </a:rPr>
              <a:t>5. สำเนาบัตรประจำตัวประชาชนหรือสูติบัตรนักเรียน</a:t>
            </a:r>
          </a:p>
          <a:p>
            <a:r>
              <a:rPr lang="th-TH" sz="1500" dirty="0">
                <a:latin typeface="TH Niramit AS" pitchFamily="2" charset="-34"/>
                <a:cs typeface="TH Niramit AS" pitchFamily="2" charset="-34"/>
              </a:rPr>
              <a:t>พร้อมฉบับจริง 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6. หนังสือรับรองผลการแข่งขันกีฬา และ/หรือเกียรติบัตรนักกีฬา สำเนาภาพถ่ายโล่/เหรียญรางวัล หรือหลักฐานอื่นใดที่แสดงความสามารถของผู้สมัครในชนิดกีฬาที่จะสมัครเข้าเรียน </a:t>
            </a:r>
            <a:r>
              <a:rPr lang="th-TH" sz="1500" b="1" dirty="0">
                <a:latin typeface="TH Niramit AS" pitchFamily="2" charset="-34"/>
                <a:cs typeface="TH Niramit AS" pitchFamily="2" charset="-34"/>
              </a:rPr>
              <a:t>(ถ้ามี)</a:t>
            </a:r>
          </a:p>
          <a:p>
            <a:pPr algn="thaiDist"/>
            <a:r>
              <a:rPr lang="th-TH" sz="1500" dirty="0">
                <a:latin typeface="TH Niramit AS" pitchFamily="2" charset="-34"/>
                <a:cs typeface="TH Niramit AS" pitchFamily="2" charset="-34"/>
              </a:rPr>
              <a:t>7. หลักฐานการเปลี่ยนชื่อ-สกุล (กรณีที่ชื่อ-สกุล</a:t>
            </a:r>
            <a:br>
              <a:rPr lang="th-TH" sz="1500" dirty="0">
                <a:latin typeface="TH Niramit AS" pitchFamily="2" charset="-34"/>
                <a:cs typeface="TH Niramit AS" pitchFamily="2" charset="-34"/>
              </a:rPr>
            </a:br>
            <a:r>
              <a:rPr lang="th-TH" sz="1500" dirty="0">
                <a:latin typeface="TH Niramit AS" pitchFamily="2" charset="-34"/>
                <a:cs typeface="TH Niramit AS" pitchFamily="2" charset="-34"/>
              </a:rPr>
              <a:t>ในเอกสารการสมัครไม่ตรงกัน)</a:t>
            </a:r>
          </a:p>
          <a:p>
            <a:endParaRPr lang="en-US" sz="1500" dirty="0">
              <a:latin typeface="TH Niramit AS" pitchFamily="2" charset="-34"/>
              <a:cs typeface="TH Niramit AS" pitchFamily="2" charset="-34"/>
            </a:endParaRPr>
          </a:p>
          <a:p>
            <a:endParaRPr lang="th-TH" sz="1500" dirty="0">
              <a:latin typeface="TH Niramit AS" pitchFamily="2" charset="-34"/>
              <a:cs typeface="TH Niramit AS" pitchFamily="2" charset="-34"/>
            </a:endParaRPr>
          </a:p>
          <a:p>
            <a:pPr algn="thaiDist"/>
            <a:endParaRPr lang="th-TH" sz="1500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77" name="ม้วนกระดาษแนวนอน 76"/>
          <p:cNvSpPr/>
          <p:nvPr/>
        </p:nvSpPr>
        <p:spPr>
          <a:xfrm>
            <a:off x="3734386" y="3429000"/>
            <a:ext cx="2304256" cy="441790"/>
          </a:xfrm>
          <a:prstGeom prst="horizontalScroll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th-TH" sz="1800" b="1" dirty="0">
                <a:solidFill>
                  <a:schemeClr val="bg1"/>
                </a:solidFill>
                <a:latin typeface="TH Niramit AS" pitchFamily="2" charset="-34"/>
                <a:ea typeface="Cordia New" pitchFamily="34" charset="-34"/>
                <a:cs typeface="TH Niramit AS" pitchFamily="2" charset="-34"/>
              </a:rPr>
              <a:t>คุณสมบัติของผู้สมัคร</a:t>
            </a:r>
            <a:endParaRPr kumimoji="0" lang="th-TH" sz="1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latin typeface="TH Niramit AS" pitchFamily="2" charset="-34"/>
              <a:ea typeface="Cordia New" pitchFamily="34" charset="-34"/>
              <a:cs typeface="TH Niramit AS" pitchFamily="2" charset="-34"/>
            </a:endParaRPr>
          </a:p>
        </p:txBody>
      </p:sp>
      <p:sp>
        <p:nvSpPr>
          <p:cNvPr id="78" name="Rectangle 30"/>
          <p:cNvSpPr>
            <a:spLocks noChangeArrowheads="1"/>
          </p:cNvSpPr>
          <p:nvPr/>
        </p:nvSpPr>
        <p:spPr bwMode="auto">
          <a:xfrm>
            <a:off x="3416308" y="3875592"/>
            <a:ext cx="309578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thaiDi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h-TH" sz="1400" i="0" u="none" strike="noStrike" cap="none" normalizeH="0" baseline="0" dirty="0">
                <a:ln>
                  <a:noFill/>
                </a:ln>
                <a:effectLst/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    </a:t>
            </a:r>
            <a:r>
              <a:rPr kumimoji="0" lang="en-US" sz="1400" i="0" u="none" strike="noStrike" cap="none" normalizeH="0" baseline="0" dirty="0">
                <a:ln>
                  <a:noFill/>
                </a:ln>
                <a:effectLst/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</a:t>
            </a:r>
            <a:r>
              <a:rPr kumimoji="0" lang="th-TH" sz="1400" i="0" u="none" strike="noStrike" cap="none" normalizeH="0" baseline="0" dirty="0">
                <a:ln>
                  <a:noFill/>
                </a:ln>
                <a:effectLst/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มีความถนัด และความสามารถพิเศษทางการกีฬา  </a:t>
            </a:r>
            <a:r>
              <a:rPr kumimoji="0" lang="en-US" sz="1400" i="0" u="none" strike="noStrike" cap="none" normalizeH="0" baseline="0" dirty="0">
                <a:ln>
                  <a:noFill/>
                </a:ln>
                <a:effectLst/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    </a:t>
            </a:r>
            <a:r>
              <a:rPr kumimoji="0" lang="th-TH" sz="1400" i="0" u="none" strike="noStrike" cap="none" normalizeH="0" baseline="0" dirty="0">
                <a:ln>
                  <a:noFill/>
                </a:ln>
                <a:effectLst/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ตามชนิดกีฬาที่โรงเรียนกำหนด</a:t>
            </a:r>
            <a:endParaRPr lang="th-TH" sz="1400" dirty="0">
              <a:latin typeface="TH Niramit AS" panose="02000506000000020004" pitchFamily="2" charset="-34"/>
              <a:ea typeface="Cordia New" panose="020B0304020202020204" pitchFamily="34" charset="-34"/>
              <a:cs typeface="TH Niramit AS" panose="02000506000000020004" pitchFamily="2" charset="-34"/>
            </a:endParaRPr>
          </a:p>
          <a:p>
            <a:pPr lvl="0" algn="thaiDi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    มีสมรรถภาพทางกายและสมรรถภาพทางจิตที่ดี    </a:t>
            </a:r>
            <a:b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</a:b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ไม่ทุพพลภาพ ไม่เป็นโรคที่เป็นอุปสรรคต่อการศึกษา       การเล่นกีฬา และการพักในหอพักของโรงเรียนกีฬา</a:t>
            </a:r>
            <a:b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</a:b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   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มีสัญชาติไทยและมีเลขประจำตัวประชาชน</a:t>
            </a:r>
          </a:p>
          <a:p>
            <a:pPr lvl="0" algn="thaiDi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   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มีความประพฤติเรียบร้อย บุคลิกภาพเหมาะสม</a:t>
            </a:r>
          </a:p>
          <a:p>
            <a:pPr lvl="0" algn="thaiDi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   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สำเร็จการศึกษา หรือกำลังศึกษาในระดับชั้น</a:t>
            </a:r>
            <a:endParaRPr lang="en-US" sz="1400" dirty="0">
              <a:latin typeface="TH Niramit AS" panose="02000506000000020004" pitchFamily="2" charset="-34"/>
              <a:ea typeface="Cordia New" panose="020B0304020202020204" pitchFamily="34" charset="-34"/>
              <a:cs typeface="TH Niramit AS" panose="02000506000000020004" pitchFamily="2" charset="-34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-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ประถมศึกษาปีที่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6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(สอบเข้าเรียนต่อในชั้นปีที่มัธยมศึกษาปีที่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1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และไม่เกิดก่อนปี พ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.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ศ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.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</a:t>
            </a:r>
            <a:r>
              <a:rPr lang="en-US" sz="140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2556</a:t>
            </a:r>
            <a:r>
              <a:rPr lang="th-TH" sz="140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)</a:t>
            </a:r>
            <a:endParaRPr lang="en-US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-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มัธยมศึกษาปีที่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3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(สอบเข้าเรียนต่อในชั้นมัธยมศึกษา</a:t>
            </a:r>
            <a:b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</a:b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ปีที่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4 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และไม่เกิดก่อนปี พ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.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ศ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.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 </a:t>
            </a:r>
            <a:r>
              <a:rPr lang="en-US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2553</a:t>
            </a:r>
            <a:r>
              <a:rPr lang="th-TH" sz="1400" dirty="0">
                <a:latin typeface="TH Niramit AS" panose="02000506000000020004" pitchFamily="2" charset="-34"/>
                <a:ea typeface="Cordia New" panose="020B0304020202020204" pitchFamily="34" charset="-34"/>
                <a:cs typeface="TH Niramit AS" panose="02000506000000020004" pitchFamily="2" charset="-34"/>
              </a:rPr>
              <a:t>)</a:t>
            </a:r>
            <a:endParaRPr lang="th-TH" sz="1400" dirty="0"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pic>
        <p:nvPicPr>
          <p:cNvPr id="82" name="รูปภาพ 8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347" y="3870790"/>
            <a:ext cx="288000" cy="288000"/>
          </a:xfrm>
          <a:prstGeom prst="rect">
            <a:avLst/>
          </a:prstGeom>
        </p:spPr>
      </p:pic>
      <p:pic>
        <p:nvPicPr>
          <p:cNvPr id="83" name="รูปภาพ 8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08" y="4293128"/>
            <a:ext cx="288000" cy="288000"/>
          </a:xfrm>
          <a:prstGeom prst="rect">
            <a:avLst/>
          </a:prstGeom>
        </p:spPr>
      </p:pic>
      <p:pic>
        <p:nvPicPr>
          <p:cNvPr id="84" name="รูปภาพ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907" y="4941200"/>
            <a:ext cx="288000" cy="288000"/>
          </a:xfrm>
          <a:prstGeom prst="rect">
            <a:avLst/>
          </a:prstGeom>
        </p:spPr>
      </p:pic>
      <p:pic>
        <p:nvPicPr>
          <p:cNvPr id="85" name="รูปภาพ 8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742" y="5157192"/>
            <a:ext cx="288000" cy="288000"/>
          </a:xfrm>
          <a:prstGeom prst="rect">
            <a:avLst/>
          </a:prstGeom>
        </p:spPr>
      </p:pic>
      <p:pic>
        <p:nvPicPr>
          <p:cNvPr id="86" name="รูปภาพ 8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472" y="5373216"/>
            <a:ext cx="28800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33325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2467</TotalTime>
  <Words>949</Words>
  <Application>Microsoft Office PowerPoint</Application>
  <PresentationFormat>กระดาษ A4 (210x297 มม.)</PresentationFormat>
  <Paragraphs>112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9" baseType="lpstr">
      <vt:lpstr>Arial</vt:lpstr>
      <vt:lpstr>Calibri</vt:lpstr>
      <vt:lpstr>-JS Hariphan</vt:lpstr>
      <vt:lpstr>JS Wansika</vt:lpstr>
      <vt:lpstr>TH Niramit AS</vt:lpstr>
      <vt:lpstr>Times New Roman</vt:lpstr>
      <vt:lpstr>ชุดรูปแบบของ Office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Surasit</dc:creator>
  <cp:lastModifiedBy>pairinna2552@hotmail.com</cp:lastModifiedBy>
  <cp:revision>174</cp:revision>
  <cp:lastPrinted>2025-12-26T02:40:43Z</cp:lastPrinted>
  <dcterms:created xsi:type="dcterms:W3CDTF">2019-11-06T03:51:33Z</dcterms:created>
  <dcterms:modified xsi:type="dcterms:W3CDTF">2025-12-26T02:45:08Z</dcterms:modified>
</cp:coreProperties>
</file>